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0" r:id="rId2"/>
    <p:sldId id="277" r:id="rId3"/>
    <p:sldId id="276" r:id="rId4"/>
    <p:sldId id="275" r:id="rId5"/>
    <p:sldId id="271" r:id="rId6"/>
    <p:sldId id="272" r:id="rId7"/>
    <p:sldId id="273" r:id="rId8"/>
    <p:sldId id="274" r:id="rId9"/>
    <p:sldId id="262" r:id="rId10"/>
  </p:sldIdLst>
  <p:sldSz cx="73152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784"/>
    <p:restoredTop sz="94656"/>
  </p:normalViewPr>
  <p:slideViewPr>
    <p:cSldViewPr snapToGrid="0">
      <p:cViewPr varScale="1">
        <p:scale>
          <a:sx n="60" d="100"/>
          <a:sy n="60" d="100"/>
        </p:scale>
        <p:origin x="25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646133"/>
            <a:ext cx="6217920" cy="3501813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282990"/>
            <a:ext cx="5486400" cy="2428450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5" indent="0" algn="ctr">
              <a:buNone/>
              <a:defRPr sz="1600"/>
            </a:lvl2pPr>
            <a:lvl3pPr marL="731529" indent="0" algn="ctr">
              <a:buNone/>
              <a:defRPr sz="1440"/>
            </a:lvl3pPr>
            <a:lvl4pPr marL="1097294" indent="0" algn="ctr">
              <a:buNone/>
              <a:defRPr sz="1280"/>
            </a:lvl4pPr>
            <a:lvl5pPr marL="1463058" indent="0" algn="ctr">
              <a:buNone/>
              <a:defRPr sz="1280"/>
            </a:lvl5pPr>
            <a:lvl6pPr marL="1828823" indent="0" algn="ctr">
              <a:buNone/>
              <a:defRPr sz="1280"/>
            </a:lvl6pPr>
            <a:lvl7pPr marL="2194587" indent="0" algn="ctr">
              <a:buNone/>
              <a:defRPr sz="1280"/>
            </a:lvl7pPr>
            <a:lvl8pPr marL="2560352" indent="0" algn="ctr">
              <a:buNone/>
              <a:defRPr sz="1280"/>
            </a:lvl8pPr>
            <a:lvl9pPr marL="2926117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976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151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535516"/>
            <a:ext cx="1577340" cy="852403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1" y="535516"/>
            <a:ext cx="4640580" cy="852403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321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571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2507619"/>
            <a:ext cx="6309360" cy="4184014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6731215"/>
            <a:ext cx="6309360" cy="2200274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>
                    <a:tint val="82000"/>
                  </a:schemeClr>
                </a:solidFill>
              </a:defRPr>
            </a:lvl1pPr>
            <a:lvl2pPr marL="365765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2pPr>
            <a:lvl3pPr marL="731529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3pPr>
            <a:lvl4pPr marL="1097294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4pPr>
            <a:lvl5pPr marL="1463058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5pPr>
            <a:lvl6pPr marL="1828823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6pPr>
            <a:lvl7pPr marL="2194587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7pPr>
            <a:lvl8pPr marL="2560352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8pPr>
            <a:lvl9pPr marL="2926117" indent="0">
              <a:buNone/>
              <a:defRPr sz="128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446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2677585"/>
            <a:ext cx="310896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2677585"/>
            <a:ext cx="310896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113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535519"/>
            <a:ext cx="6309360" cy="19441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2465706"/>
            <a:ext cx="3094672" cy="1208404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5" indent="0">
              <a:buNone/>
              <a:defRPr sz="1600" b="1"/>
            </a:lvl2pPr>
            <a:lvl3pPr marL="731529" indent="0">
              <a:buNone/>
              <a:defRPr sz="1440" b="1"/>
            </a:lvl3pPr>
            <a:lvl4pPr marL="1097294" indent="0">
              <a:buNone/>
              <a:defRPr sz="1280" b="1"/>
            </a:lvl4pPr>
            <a:lvl5pPr marL="1463058" indent="0">
              <a:buNone/>
              <a:defRPr sz="1280" b="1"/>
            </a:lvl5pPr>
            <a:lvl6pPr marL="1828823" indent="0">
              <a:buNone/>
              <a:defRPr sz="1280" b="1"/>
            </a:lvl6pPr>
            <a:lvl7pPr marL="2194587" indent="0">
              <a:buNone/>
              <a:defRPr sz="1280" b="1"/>
            </a:lvl7pPr>
            <a:lvl8pPr marL="2560352" indent="0">
              <a:buNone/>
              <a:defRPr sz="1280" b="1"/>
            </a:lvl8pPr>
            <a:lvl9pPr marL="2926117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3674110"/>
            <a:ext cx="3094672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1" y="2465706"/>
            <a:ext cx="3109913" cy="1208404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5" indent="0">
              <a:buNone/>
              <a:defRPr sz="1600" b="1"/>
            </a:lvl2pPr>
            <a:lvl3pPr marL="731529" indent="0">
              <a:buNone/>
              <a:defRPr sz="1440" b="1"/>
            </a:lvl3pPr>
            <a:lvl4pPr marL="1097294" indent="0">
              <a:buNone/>
              <a:defRPr sz="1280" b="1"/>
            </a:lvl4pPr>
            <a:lvl5pPr marL="1463058" indent="0">
              <a:buNone/>
              <a:defRPr sz="1280" b="1"/>
            </a:lvl5pPr>
            <a:lvl6pPr marL="1828823" indent="0">
              <a:buNone/>
              <a:defRPr sz="1280" b="1"/>
            </a:lvl6pPr>
            <a:lvl7pPr marL="2194587" indent="0">
              <a:buNone/>
              <a:defRPr sz="1280" b="1"/>
            </a:lvl7pPr>
            <a:lvl8pPr marL="2560352" indent="0">
              <a:buNone/>
              <a:defRPr sz="1280" b="1"/>
            </a:lvl8pPr>
            <a:lvl9pPr marL="2926117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1" y="3674110"/>
            <a:ext cx="3109913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449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961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317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70560"/>
            <a:ext cx="2359342" cy="23469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448226"/>
            <a:ext cx="3703320" cy="7147983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017520"/>
            <a:ext cx="2359342" cy="5590330"/>
          </a:xfrm>
        </p:spPr>
        <p:txBody>
          <a:bodyPr/>
          <a:lstStyle>
            <a:lvl1pPr marL="0" indent="0">
              <a:buNone/>
              <a:defRPr sz="1280"/>
            </a:lvl1pPr>
            <a:lvl2pPr marL="365765" indent="0">
              <a:buNone/>
              <a:defRPr sz="1120"/>
            </a:lvl2pPr>
            <a:lvl3pPr marL="731529" indent="0">
              <a:buNone/>
              <a:defRPr sz="960"/>
            </a:lvl3pPr>
            <a:lvl4pPr marL="1097294" indent="0">
              <a:buNone/>
              <a:defRPr sz="800"/>
            </a:lvl4pPr>
            <a:lvl5pPr marL="1463058" indent="0">
              <a:buNone/>
              <a:defRPr sz="800"/>
            </a:lvl5pPr>
            <a:lvl6pPr marL="1828823" indent="0">
              <a:buNone/>
              <a:defRPr sz="800"/>
            </a:lvl6pPr>
            <a:lvl7pPr marL="2194587" indent="0">
              <a:buNone/>
              <a:defRPr sz="800"/>
            </a:lvl7pPr>
            <a:lvl8pPr marL="2560352" indent="0">
              <a:buNone/>
              <a:defRPr sz="800"/>
            </a:lvl8pPr>
            <a:lvl9pPr marL="2926117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310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70560"/>
            <a:ext cx="2359342" cy="23469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448226"/>
            <a:ext cx="3703320" cy="7147983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5" indent="0">
              <a:buNone/>
              <a:defRPr sz="2240"/>
            </a:lvl2pPr>
            <a:lvl3pPr marL="731529" indent="0">
              <a:buNone/>
              <a:defRPr sz="1920"/>
            </a:lvl3pPr>
            <a:lvl4pPr marL="1097294" indent="0">
              <a:buNone/>
              <a:defRPr sz="1600"/>
            </a:lvl4pPr>
            <a:lvl5pPr marL="1463058" indent="0">
              <a:buNone/>
              <a:defRPr sz="1600"/>
            </a:lvl5pPr>
            <a:lvl6pPr marL="1828823" indent="0">
              <a:buNone/>
              <a:defRPr sz="1600"/>
            </a:lvl6pPr>
            <a:lvl7pPr marL="2194587" indent="0">
              <a:buNone/>
              <a:defRPr sz="1600"/>
            </a:lvl7pPr>
            <a:lvl8pPr marL="2560352" indent="0">
              <a:buNone/>
              <a:defRPr sz="1600"/>
            </a:lvl8pPr>
            <a:lvl9pPr marL="2926117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3017520"/>
            <a:ext cx="2359342" cy="5590330"/>
          </a:xfrm>
        </p:spPr>
        <p:txBody>
          <a:bodyPr/>
          <a:lstStyle>
            <a:lvl1pPr marL="0" indent="0">
              <a:buNone/>
              <a:defRPr sz="1280"/>
            </a:lvl1pPr>
            <a:lvl2pPr marL="365765" indent="0">
              <a:buNone/>
              <a:defRPr sz="1120"/>
            </a:lvl2pPr>
            <a:lvl3pPr marL="731529" indent="0">
              <a:buNone/>
              <a:defRPr sz="960"/>
            </a:lvl3pPr>
            <a:lvl4pPr marL="1097294" indent="0">
              <a:buNone/>
              <a:defRPr sz="800"/>
            </a:lvl4pPr>
            <a:lvl5pPr marL="1463058" indent="0">
              <a:buNone/>
              <a:defRPr sz="800"/>
            </a:lvl5pPr>
            <a:lvl6pPr marL="1828823" indent="0">
              <a:buNone/>
              <a:defRPr sz="800"/>
            </a:lvl6pPr>
            <a:lvl7pPr marL="2194587" indent="0">
              <a:buNone/>
              <a:defRPr sz="800"/>
            </a:lvl7pPr>
            <a:lvl8pPr marL="2560352" indent="0">
              <a:buNone/>
              <a:defRPr sz="800"/>
            </a:lvl8pPr>
            <a:lvl9pPr marL="2926117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869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535519"/>
            <a:ext cx="6309360" cy="19441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2677585"/>
            <a:ext cx="630936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9322649"/>
            <a:ext cx="164592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B489787-641D-5D42-AFB3-66C9AB87577A}" type="datetimeFigureOut">
              <a:rPr lang="en-US" smtClean="0"/>
              <a:t>12/29/24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9322649"/>
            <a:ext cx="24688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9322649"/>
            <a:ext cx="164592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3CEAE1-08B0-4548-BDF6-FEB94C4A7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351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31529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2" indent="-182882" algn="l" defTabSz="731529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7" indent="-182882" algn="l" defTabSz="731529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11" indent="-182882" algn="l" defTabSz="731529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76" indent="-182882" algn="l" defTabSz="731529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41" indent="-182882" algn="l" defTabSz="731529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705" indent="-182882" algn="l" defTabSz="731529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70" indent="-182882" algn="l" defTabSz="731529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34" indent="-182882" algn="l" defTabSz="731529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99" indent="-182882" algn="l" defTabSz="731529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9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5" algn="l" defTabSz="731529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9" algn="l" defTabSz="731529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94" algn="l" defTabSz="731529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58" algn="l" defTabSz="731529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23" algn="l" defTabSz="731529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87" algn="l" defTabSz="731529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52" algn="l" defTabSz="731529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117" algn="l" defTabSz="731529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myfwc.com/research/wildlife/terrestrial-mammals/bear/tracking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D0E7DE-35EF-3C3D-9DCB-2D41E270E0CB}"/>
              </a:ext>
            </a:extLst>
          </p:cNvPr>
          <p:cNvSpPr txBox="1"/>
          <p:nvPr/>
        </p:nvSpPr>
        <p:spPr>
          <a:xfrm>
            <a:off x="191386" y="295119"/>
            <a:ext cx="71238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/>
              <a:t>Black Bear</a:t>
            </a:r>
          </a:p>
          <a:p>
            <a:r>
              <a:rPr lang="en-US" sz="1400" b="1" dirty="0"/>
              <a:t>Schenk et al. 1998 – </a:t>
            </a:r>
            <a:r>
              <a:rPr lang="en-US" sz="1400" dirty="0"/>
              <a:t>Genetic relatedness and home-range overlap among female black bears (</a:t>
            </a:r>
            <a:r>
              <a:rPr lang="en-US" sz="1400" i="1" dirty="0"/>
              <a:t>Ursus americanus</a:t>
            </a:r>
            <a:r>
              <a:rPr lang="en-US" sz="1400" dirty="0"/>
              <a:t>) in northern Ontario, Canada</a:t>
            </a:r>
          </a:p>
        </p:txBody>
      </p:sp>
      <p:pic>
        <p:nvPicPr>
          <p:cNvPr id="7" name="Picture 6" descr="A grid with dots and circles&#10;&#10;Description automatically generated with medium confidence">
            <a:extLst>
              <a:ext uri="{FF2B5EF4-FFF2-40B4-BE49-F238E27FC236}">
                <a16:creationId xmlns:a16="http://schemas.microsoft.com/office/drawing/2014/main" id="{E6915B28-C99F-2CA3-69AD-272ACDF599F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4130" y="1116458"/>
            <a:ext cx="4486939" cy="8941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8006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D0E7DE-35EF-3C3D-9DCB-2D41E270E0CB}"/>
              </a:ext>
            </a:extLst>
          </p:cNvPr>
          <p:cNvSpPr txBox="1"/>
          <p:nvPr/>
        </p:nvSpPr>
        <p:spPr>
          <a:xfrm>
            <a:off x="191386" y="295119"/>
            <a:ext cx="71238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/>
              <a:t>Black Bear</a:t>
            </a:r>
          </a:p>
          <a:p>
            <a:r>
              <a:rPr lang="en-US" sz="1400" b="1" dirty="0"/>
              <a:t>Florida Fish and Wildlife Conservation Commission</a:t>
            </a:r>
            <a:r>
              <a:rPr lang="en-US" sz="1400" dirty="0"/>
              <a:t> (2016-2018). </a:t>
            </a:r>
            <a:r>
              <a:rPr lang="en-US" sz="1400" i="1" dirty="0"/>
              <a:t>Tracking bears</a:t>
            </a:r>
            <a:r>
              <a:rPr lang="en-US" sz="1400" dirty="0"/>
              <a:t>. Retrieved December 28, 2024, from </a:t>
            </a:r>
            <a:r>
              <a:rPr lang="en-US" sz="1400" dirty="0">
                <a:hlinkClick r:id="rId4"/>
              </a:rPr>
              <a:t>https://myfwc.com/research/wildlife/terrestrial-mammals/bear/tracking/</a:t>
            </a:r>
            <a:endParaRPr lang="en-US" sz="1400" b="1" u="sng" dirty="0"/>
          </a:p>
        </p:txBody>
      </p:sp>
      <p:pic>
        <p:nvPicPr>
          <p:cNvPr id="5" name="Picture 4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427942D9-19F6-6AB5-E4EC-1CDDF5671E94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508898"/>
            <a:ext cx="7315200" cy="953311"/>
          </a:xfrm>
          <a:prstGeom prst="rect">
            <a:avLst/>
          </a:prstGeom>
        </p:spPr>
      </p:pic>
      <p:pic>
        <p:nvPicPr>
          <p:cNvPr id="2" name="Untitled">
            <a:hlinkClick r:id="" action="ppaction://media"/>
            <a:extLst>
              <a:ext uri="{FF2B5EF4-FFF2-40B4-BE49-F238E27FC236}">
                <a16:creationId xmlns:a16="http://schemas.microsoft.com/office/drawing/2014/main" id="{E21B2889-424F-478E-72BB-CF3CF5CE79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2721881"/>
            <a:ext cx="73152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824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D0E7DE-35EF-3C3D-9DCB-2D41E270E0CB}"/>
              </a:ext>
            </a:extLst>
          </p:cNvPr>
          <p:cNvSpPr txBox="1"/>
          <p:nvPr/>
        </p:nvSpPr>
        <p:spPr>
          <a:xfrm>
            <a:off x="191386" y="295119"/>
            <a:ext cx="71238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/>
              <a:t>Black Bear</a:t>
            </a:r>
          </a:p>
          <a:p>
            <a:r>
              <a:rPr lang="en-US" sz="1400" b="1" dirty="0"/>
              <a:t>Garneau et al. 2008 – </a:t>
            </a:r>
            <a:r>
              <a:rPr lang="en-US" sz="1400" dirty="0"/>
              <a:t>Habitat use by black bears in relation to conspecifics and competitors</a:t>
            </a:r>
            <a:endParaRPr lang="en-US" sz="1400" b="1" dirty="0"/>
          </a:p>
        </p:txBody>
      </p:sp>
      <p:pic>
        <p:nvPicPr>
          <p:cNvPr id="3" name="Picture 2" descr="A map of a river&#10;&#10;Description automatically generated">
            <a:extLst>
              <a:ext uri="{FF2B5EF4-FFF2-40B4-BE49-F238E27FC236}">
                <a16:creationId xmlns:a16="http://schemas.microsoft.com/office/drawing/2014/main" id="{58E9E40B-13A5-536E-DA8E-2CA74EEC839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25" y="1643029"/>
            <a:ext cx="7284275" cy="518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314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D0E7DE-35EF-3C3D-9DCB-2D41E270E0CB}"/>
              </a:ext>
            </a:extLst>
          </p:cNvPr>
          <p:cNvSpPr txBox="1"/>
          <p:nvPr/>
        </p:nvSpPr>
        <p:spPr>
          <a:xfrm>
            <a:off x="191386" y="295119"/>
            <a:ext cx="71238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/>
              <a:t>Black Bear</a:t>
            </a:r>
          </a:p>
          <a:p>
            <a:r>
              <a:rPr lang="en-US" sz="1400" b="1" dirty="0"/>
              <a:t>Powell 1987 – </a:t>
            </a:r>
            <a:r>
              <a:rPr lang="en-US" sz="1400" dirty="0"/>
              <a:t>Black bear home range overlap in North Carolina and the Concept of Home Range Applied to Black Bears</a:t>
            </a:r>
          </a:p>
        </p:txBody>
      </p:sp>
      <p:pic>
        <p:nvPicPr>
          <p:cNvPr id="3" name="Picture 2" descr="A map of a bear&#10;&#10;Description automatically generated">
            <a:extLst>
              <a:ext uri="{FF2B5EF4-FFF2-40B4-BE49-F238E27FC236}">
                <a16:creationId xmlns:a16="http://schemas.microsoft.com/office/drawing/2014/main" id="{C600D6B8-3C1E-5C8C-59F8-480BAE93EBD5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5035" y="1323306"/>
            <a:ext cx="5645129" cy="873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273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D0E7DE-35EF-3C3D-9DCB-2D41E270E0CB}"/>
              </a:ext>
            </a:extLst>
          </p:cNvPr>
          <p:cNvSpPr txBox="1"/>
          <p:nvPr/>
        </p:nvSpPr>
        <p:spPr>
          <a:xfrm>
            <a:off x="191386" y="295119"/>
            <a:ext cx="71238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/>
              <a:t>Black Bear</a:t>
            </a:r>
          </a:p>
          <a:p>
            <a:r>
              <a:rPr lang="en-US" sz="1400" b="1" dirty="0"/>
              <a:t>Powell 1987 – </a:t>
            </a:r>
            <a:r>
              <a:rPr lang="en-US" sz="1400" dirty="0"/>
              <a:t>Black bear home range overlap in North Carolina and the Concept of Home Range Applied to Black Bears</a:t>
            </a:r>
          </a:p>
        </p:txBody>
      </p:sp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A6A3E5C9-98B8-B62F-B4AF-8141D11D1022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292" y="1187167"/>
            <a:ext cx="6552616" cy="8871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655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D0E7DE-35EF-3C3D-9DCB-2D41E270E0CB}"/>
              </a:ext>
            </a:extLst>
          </p:cNvPr>
          <p:cNvSpPr txBox="1"/>
          <p:nvPr/>
        </p:nvSpPr>
        <p:spPr>
          <a:xfrm>
            <a:off x="191386" y="295119"/>
            <a:ext cx="71238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/>
              <a:t>Black Bear</a:t>
            </a:r>
          </a:p>
          <a:p>
            <a:r>
              <a:rPr lang="en-US" sz="1400" b="1" dirty="0"/>
              <a:t>Powell 1987 – </a:t>
            </a:r>
            <a:r>
              <a:rPr lang="en-US" sz="1400" dirty="0"/>
              <a:t>Black bear home range overlap in North Carolina and the Concept of Home Range Applied to Black Bears</a:t>
            </a:r>
          </a:p>
        </p:txBody>
      </p:sp>
      <p:pic>
        <p:nvPicPr>
          <p:cNvPr id="3" name="Picture 2" descr="A map of a country&#10;&#10;Description automatically generated">
            <a:extLst>
              <a:ext uri="{FF2B5EF4-FFF2-40B4-BE49-F238E27FC236}">
                <a16:creationId xmlns:a16="http://schemas.microsoft.com/office/drawing/2014/main" id="{A42BA113-42D9-9DD0-B215-57E662574B84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2436" y="1173643"/>
            <a:ext cx="5370328" cy="858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86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D0E7DE-35EF-3C3D-9DCB-2D41E270E0CB}"/>
              </a:ext>
            </a:extLst>
          </p:cNvPr>
          <p:cNvSpPr txBox="1"/>
          <p:nvPr/>
        </p:nvSpPr>
        <p:spPr>
          <a:xfrm>
            <a:off x="191386" y="295119"/>
            <a:ext cx="71238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/>
              <a:t>Black Bear</a:t>
            </a:r>
          </a:p>
          <a:p>
            <a:r>
              <a:rPr lang="en-US" sz="1400" b="1" dirty="0"/>
              <a:t>Horner &amp; Powell 1990 – </a:t>
            </a:r>
            <a:r>
              <a:rPr lang="en-US" sz="1400" dirty="0"/>
              <a:t>Internal Structure of Home Ranges of Black Bears and Analyses of Home-Range Overlap</a:t>
            </a:r>
          </a:p>
          <a:p>
            <a:r>
              <a:rPr lang="en-US" sz="1400" b="1" dirty="0"/>
              <a:t>Major findings:</a:t>
            </a:r>
          </a:p>
        </p:txBody>
      </p:sp>
      <p:pic>
        <p:nvPicPr>
          <p:cNvPr id="5" name="Picture 4" descr="A table of numbers and text&#10;&#10;Description automatically generated with medium confidence">
            <a:extLst>
              <a:ext uri="{FF2B5EF4-FFF2-40B4-BE49-F238E27FC236}">
                <a16:creationId xmlns:a16="http://schemas.microsoft.com/office/drawing/2014/main" id="{1A8280E7-DF6E-6DBF-55F8-6A1BC2D2212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840399"/>
            <a:ext cx="7315200" cy="5569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971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D0E7DE-35EF-3C3D-9DCB-2D41E270E0CB}"/>
              </a:ext>
            </a:extLst>
          </p:cNvPr>
          <p:cNvSpPr txBox="1"/>
          <p:nvPr/>
        </p:nvSpPr>
        <p:spPr>
          <a:xfrm>
            <a:off x="191386" y="295119"/>
            <a:ext cx="71238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/>
              <a:t>Black Bear</a:t>
            </a:r>
          </a:p>
          <a:p>
            <a:r>
              <a:rPr lang="en-US" sz="1400" b="1" dirty="0"/>
              <a:t>Moyer et al. 2006 – </a:t>
            </a:r>
            <a:r>
              <a:rPr lang="en-US" sz="1400" dirty="0"/>
              <a:t>Does Genetic Relatedness Influence Space Use Pattern? A Test on Florida Black Bears</a:t>
            </a:r>
            <a:endParaRPr lang="en-US" sz="1400" b="1" dirty="0"/>
          </a:p>
        </p:txBody>
      </p:sp>
      <p:pic>
        <p:nvPicPr>
          <p:cNvPr id="3" name="Picture 2" descr="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EA780D68-76F4-1199-D893-00256A5F4E4F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1713" y="1454993"/>
            <a:ext cx="5011774" cy="830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027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3D0E7DE-35EF-3C3D-9DCB-2D41E270E0CB}"/>
              </a:ext>
            </a:extLst>
          </p:cNvPr>
          <p:cNvSpPr txBox="1"/>
          <p:nvPr/>
        </p:nvSpPr>
        <p:spPr>
          <a:xfrm>
            <a:off x="95693" y="0"/>
            <a:ext cx="7123814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2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References</a:t>
            </a:r>
            <a:endParaRPr lang="en-US" sz="12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r>
              <a:rPr lang="en-US" sz="1200" dirty="0"/>
              <a:t>Powell, R. A. (1987). Black bear home range overlap in North Carolina and the concept of home range applied to black bears. </a:t>
            </a:r>
            <a:r>
              <a:rPr lang="en-US" sz="1200" i="1" dirty="0"/>
              <a:t>Bears: Their Biology and Management</a:t>
            </a:r>
            <a:r>
              <a:rPr lang="en-US" sz="1200" dirty="0"/>
              <a:t>, </a:t>
            </a:r>
            <a:r>
              <a:rPr lang="en-US" sz="1200" i="1" dirty="0"/>
              <a:t>7</a:t>
            </a:r>
            <a:r>
              <a:rPr lang="en-US" sz="1200" dirty="0"/>
              <a:t>, 235-242.</a:t>
            </a:r>
          </a:p>
          <a:p>
            <a:endParaRPr lang="en-US" sz="1200" dirty="0"/>
          </a:p>
          <a:p>
            <a:r>
              <a:rPr lang="en-US" sz="1200" dirty="0"/>
              <a:t>Horner, M. A., &amp; Powell, R. A. (1990). Internal structure of home ranges of black bears and analyses of home-range overlap. </a:t>
            </a:r>
            <a:r>
              <a:rPr lang="en-US" sz="1200" i="1" dirty="0"/>
              <a:t>Journal of Mammalogy, 71</a:t>
            </a:r>
            <a:r>
              <a:rPr lang="en-US" sz="1200" dirty="0"/>
              <a:t>(3), 402-410.</a:t>
            </a:r>
          </a:p>
          <a:p>
            <a:endParaRPr lang="en-US" sz="1200" dirty="0"/>
          </a:p>
          <a:p>
            <a:r>
              <a:rPr lang="en-US" sz="1200" dirty="0"/>
              <a:t>Moyer, M. A., McCown, W. J., Eason, T. H., &amp; Oli, M. K. (2006). Does genetic relatedness influence space use pattern? A test on Florida black bears. </a:t>
            </a:r>
            <a:r>
              <a:rPr lang="en-US" sz="1200" i="1" dirty="0"/>
              <a:t>Journal of Mammalogy, 87</a:t>
            </a:r>
            <a:r>
              <a:rPr lang="en-US" sz="1200" dirty="0"/>
              <a:t>(2), 255-261.</a:t>
            </a:r>
          </a:p>
          <a:p>
            <a:endParaRPr lang="en-US" sz="1200" dirty="0"/>
          </a:p>
          <a:p>
            <a:r>
              <a:rPr lang="en-US" sz="1200" dirty="0"/>
              <a:t>Schenk, A., </a:t>
            </a:r>
            <a:r>
              <a:rPr lang="en-US" sz="1200" dirty="0" err="1"/>
              <a:t>Obbard</a:t>
            </a:r>
            <a:r>
              <a:rPr lang="en-US" sz="1200" dirty="0"/>
              <a:t>, M. E., &amp; Kovacs, K. M. (1998). Genetic relatedness and home-range overlap among female black bears (Ursus americanus) in northern Ontario, Canada. </a:t>
            </a:r>
            <a:r>
              <a:rPr lang="en-US" sz="1200" i="1" dirty="0"/>
              <a:t>Canadian Journal of Zoology, 76</a:t>
            </a:r>
            <a:r>
              <a:rPr lang="en-US" sz="1200" dirty="0"/>
              <a:t>(8), 1511-1519</a:t>
            </a:r>
          </a:p>
          <a:p>
            <a:endParaRPr lang="en-US" sz="1200" dirty="0"/>
          </a:p>
          <a:p>
            <a:r>
              <a:rPr lang="en-US" sz="1200" dirty="0"/>
              <a:t>Garneau, D. E., Boudreau, T., Keech, M., &amp; Post, E. (2008). Habitat use by black bears in relation to conspecifics and competitors. </a:t>
            </a:r>
            <a:r>
              <a:rPr lang="en-US" sz="1200" i="1" dirty="0"/>
              <a:t>Mammalian Biology - </a:t>
            </a:r>
            <a:r>
              <a:rPr lang="en-US" sz="1200" i="1" dirty="0" err="1"/>
              <a:t>Zeitschrift</a:t>
            </a:r>
            <a:r>
              <a:rPr lang="en-US" sz="1200" i="1" dirty="0"/>
              <a:t> für </a:t>
            </a:r>
            <a:r>
              <a:rPr lang="en-US" sz="1200" i="1" dirty="0" err="1"/>
              <a:t>Säugetierkunde</a:t>
            </a:r>
            <a:r>
              <a:rPr lang="en-US" sz="1200" i="1" dirty="0"/>
              <a:t>, 73</a:t>
            </a:r>
            <a:r>
              <a:rPr lang="en-US" sz="1200" dirty="0"/>
              <a:t>(1), 48–57.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625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546</TotalTime>
  <Words>417</Words>
  <Application>Microsoft Macintosh PowerPoint</Application>
  <PresentationFormat>Custom</PresentationFormat>
  <Paragraphs>27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Kathy Muench</dc:creator>
  <cp:lastModifiedBy>Kathy Muench</cp:lastModifiedBy>
  <cp:revision>36</cp:revision>
  <dcterms:created xsi:type="dcterms:W3CDTF">2024-12-26T17:05:48Z</dcterms:created>
  <dcterms:modified xsi:type="dcterms:W3CDTF">2024-12-29T17:19:27Z</dcterms:modified>
</cp:coreProperties>
</file>

<file path=docProps/thumbnail.jpeg>
</file>